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59" r:id="rId7"/>
    <p:sldId id="264" r:id="rId8"/>
    <p:sldId id="266" r:id="rId9"/>
    <p:sldId id="269" r:id="rId10"/>
    <p:sldId id="268" r:id="rId11"/>
    <p:sldId id="270" r:id="rId12"/>
    <p:sldId id="26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64BB-E8F9-4BE4-BEDE-35BCA4514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4D9A3-6CD0-423A-88B5-C786635F9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3F0B6-D551-40BE-AF8C-FEFF29D9C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81067-7829-472B-8050-1CCDD6A2D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8D64A-7B6E-467D-8AEF-2A73FB0D1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9F66-440A-4988-9638-77E77264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03ED6-9DCE-4579-BF24-4C5426ECB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65D4E-B12E-491B-9C5C-28ACF6BC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BC6CA-1B15-4E56-90B0-4EB97D6E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88708-C7A1-407F-89EF-FB4F23D7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13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98F0D9-6295-4804-AF74-20F6B01E3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B8F64-71F3-4B70-9D7F-834C82BA2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34782-353E-4B4A-B03C-F3B5C197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3D386-08D3-4D5E-981B-BF3EE8ACF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32441-0F91-4634-A2A0-D6D1D7C0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99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2718-F376-4191-BA86-CB7E600F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290BE-2CD9-4736-BB03-9FC072561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F1CA9-4C80-4F61-B716-76F69C6C5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4EF07-9003-4340-8094-266C2D30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4057A-FE9A-4060-8470-BA2E19C5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4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0DB2B-DE6D-4D22-A6E0-A4542400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8A228-483F-4ED2-8270-DC0C9A889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2D6AC-EF58-4E35-9CF1-9CC4CD4B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67B32-FA16-4193-BC94-95D24465C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185D5-485F-4C07-AACA-3596A836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2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FE3B-9913-40C2-B18C-3795C23D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BE03-52EB-490E-A2A9-CF8AEF53F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DF0DB-CC2D-4D0F-A8F9-DD7B32CC9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8A92E-AFBE-4E68-A361-9FA9FDCD9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A3A8B-8DBC-44E3-B2BD-7CCBA7E99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B612D-D3E7-4835-AF45-AE751755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4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13AB-9D68-4B1E-9597-2C933D2FD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21252-0C77-45C5-99F4-8DC962E47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D8C86-4DE6-4F57-88F2-5C5D7C2E8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D6F2E-2F2E-42EA-B8DF-3B7B47650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395F4-998C-4749-B516-B0579E0D4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03FE5-E01E-4A72-AA89-9C8422FB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B7777-DEE1-4CF5-A0EF-4EF064423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57411-FE8C-433F-BDAA-BE843748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CB14-E8A2-4BD2-A10D-B605EFE3C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CC675-CB94-45BB-917F-45F838E7D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4B0C3-82F8-49A5-8D53-1187DFF10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D02B6-5A9D-47B0-B948-E094D227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2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72B17-2417-4CFB-B6C9-CA400D04D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2D15E-17AA-42FF-9ACF-838ADE35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8F26C-6E0E-42AF-A45A-7C2F66CB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47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73A6-7D4C-4F5D-8037-8D67C987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24F6-F712-4220-B5C0-355CF394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9BBC8-026D-44EA-B431-FE028E970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A8777-14E3-4A98-BA8D-CCBE9C239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BEE56-01A6-46E1-9A65-6A5F0991B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7CE2E-0BF8-4AD0-8624-2E511A07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05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7944-D0AD-46EC-B181-92D9B400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F8F17-A5C7-42D3-97A2-54B84D02B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E4A85-86C2-4EDE-B02C-5C74BBADA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0FC43-CDD2-47A4-8988-B9F1BE46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7196E-36AE-4FB4-BB27-E0EE5485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834C2-9F68-4FA8-B939-8B50687C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3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19866-DFBA-41D9-9037-F7E6667F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26728-5E34-4D03-8C5A-CD447F560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31FF6-83CF-47CF-A139-F7ECD2629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586BB-B2BB-4970-ACE4-DD5912BDC52C}" type="datetimeFigureOut">
              <a:rPr lang="en-US" smtClean="0"/>
              <a:t>28-Oct-18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209BF-207F-4A36-B078-63FCD6B56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6243E-537C-42A4-A65A-84EC7649C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D182C-B47E-4992-8703-6D6237F24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62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tibikenyc.com/system-data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tibikenyc.com/system-data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tibikenyc.com/system-data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tibikenyc.com/system-data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ibikenyc.com/system-data" TargetMode="External"/><Relationship Id="rId2" Type="http://schemas.openxmlformats.org/officeDocument/2006/relationships/hyperlink" Target="https://feeds.citibikenyc.com/stations/stations.js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tibikenyc.com/system-data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itibikenyc.com/system-data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B3591F-1862-4092-AA67-1820D139C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Bike trip planning in NYC using Foursquare and Machine Learning techniques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CA31D5A-1FCC-46D9-950E-9544DB353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Silvia M.</a:t>
            </a:r>
          </a:p>
        </p:txBody>
      </p:sp>
    </p:spTree>
    <p:extLst>
      <p:ext uri="{BB962C8B-B14F-4D97-AF65-F5344CB8AC3E}">
        <p14:creationId xmlns:p14="http://schemas.microsoft.com/office/powerpoint/2010/main" val="344555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Data for Clustering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F948FF0-AF00-4D7E-9C97-1E323037039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42 end stations</a:t>
            </a:r>
          </a:p>
          <a:p>
            <a:pPr algn="just"/>
            <a:r>
              <a:rPr lang="en-US" dirty="0"/>
              <a:t>Total of 971 venues found by Foursquare, 213 belonging to a unique category</a:t>
            </a:r>
          </a:p>
          <a:p>
            <a:pPr algn="just"/>
            <a:r>
              <a:rPr lang="en-US" dirty="0"/>
              <a:t>5 clusters used for </a:t>
            </a:r>
            <a:r>
              <a:rPr lang="en-US" dirty="0" err="1"/>
              <a:t>KMeans</a:t>
            </a:r>
            <a:endParaRPr lang="en-US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n-US" u="sng" dirty="0">
              <a:hlinkClick r:id="rId2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16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Map of Clustering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F64E3D-F861-413A-AC35-B19E589E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120" y="1690688"/>
            <a:ext cx="6706485" cy="46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1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(1)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E2D0855-75A4-4A4A-8167-A059C344B78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A procedure to plan a bike ride in NYC using the existing Citi Bike share network is suggested </a:t>
            </a:r>
          </a:p>
          <a:p>
            <a:pPr algn="just"/>
            <a:r>
              <a:rPr lang="en-US" dirty="0"/>
              <a:t>The procedure can be generalized, by selecting different start stations, using data from different months/years, considering all the trips and not just the most common</a:t>
            </a:r>
          </a:p>
          <a:p>
            <a:pPr algn="just"/>
            <a:r>
              <a:rPr lang="en-US" dirty="0"/>
              <a:t>In the proposed example, the most common destinations of the trips are within the same borough or close by</a:t>
            </a:r>
          </a:p>
          <a:p>
            <a:pPr algn="just"/>
            <a:r>
              <a:rPr lang="en-US" dirty="0"/>
              <a:t>In the proposed example, most of the trips destinations are grouped in the same cluster and are characterized by having many food venues</a:t>
            </a:r>
          </a:p>
          <a:p>
            <a:pPr algn="just"/>
            <a:endParaRPr lang="en-US" dirty="0"/>
          </a:p>
          <a:p>
            <a:pPr algn="just"/>
            <a:endParaRPr lang="en-US" u="sng" dirty="0">
              <a:hlinkClick r:id="rId2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u="sng" dirty="0">
              <a:hlinkClick r:id="rId2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92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(2)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E2D0855-75A4-4A4A-8167-A059C344B78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other four clusters contain either one or two destination each</a:t>
            </a:r>
          </a:p>
          <a:p>
            <a:pPr algn="just"/>
            <a:r>
              <a:rPr lang="en-US" dirty="0"/>
              <a:t>Other tests have been run using a different number of final destinations and slightly different number of clusters, leading to similar results: most of the end stations are grouped in the same cluster</a:t>
            </a:r>
          </a:p>
          <a:p>
            <a:pPr algn="just"/>
            <a:r>
              <a:rPr lang="en-US" dirty="0"/>
              <a:t>In general, with different starting points </a:t>
            </a:r>
            <a:r>
              <a:rPr lang="en-US"/>
              <a:t>and trips’ </a:t>
            </a:r>
            <a:r>
              <a:rPr lang="en-US" dirty="0"/>
              <a:t>data considered, the results will be different, but still can be used to plan a trip</a:t>
            </a:r>
          </a:p>
          <a:p>
            <a:pPr algn="just"/>
            <a:endParaRPr lang="en-US" dirty="0"/>
          </a:p>
          <a:p>
            <a:pPr algn="just"/>
            <a:endParaRPr lang="en-US" u="sng" dirty="0">
              <a:hlinkClick r:id="rId2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u="sng" dirty="0">
              <a:hlinkClick r:id="rId2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9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235F148-BAF3-4EE3-926B-CFDD65B09B0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Suggesting a procedure to plan a bike trip in New York City, using the existing Citi Bike network and exploiting:</a:t>
            </a:r>
          </a:p>
          <a:p>
            <a:pPr lvl="1" algn="just"/>
            <a:r>
              <a:rPr lang="en-US" dirty="0"/>
              <a:t>Data from past months</a:t>
            </a:r>
          </a:p>
          <a:p>
            <a:pPr lvl="1" algn="just"/>
            <a:r>
              <a:rPr lang="en-US" dirty="0"/>
              <a:t>Foursquare explore feature, to find venues and point of interests close to the possible end stations of the trip</a:t>
            </a:r>
          </a:p>
          <a:p>
            <a:pPr lvl="1" algn="just"/>
            <a:r>
              <a:rPr lang="en-US" dirty="0" err="1"/>
              <a:t>KMeans</a:t>
            </a:r>
            <a:r>
              <a:rPr lang="en-US" dirty="0"/>
              <a:t> algorithm, to identify patterns and common elements of the end stations</a:t>
            </a:r>
          </a:p>
          <a:p>
            <a:pPr algn="just"/>
            <a:endParaRPr lang="en-US" u="sng" dirty="0">
              <a:hlinkClick r:id="rId2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u="sng" dirty="0">
              <a:hlinkClick r:id="rId2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2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Data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383F6-B49C-49BF-A069-4B8B6D0D5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JSON file of bike stations</a:t>
            </a:r>
          </a:p>
          <a:p>
            <a:pPr lvl="1" algn="just"/>
            <a:r>
              <a:rPr lang="en-US" u="sng" dirty="0">
                <a:hlinkClick r:id="rId2"/>
              </a:rPr>
              <a:t>https://feeds.citibikenyc.com/stations/stations.json</a:t>
            </a:r>
            <a:endParaRPr lang="en-US" dirty="0"/>
          </a:p>
          <a:p>
            <a:pPr algn="just"/>
            <a:r>
              <a:rPr lang="en-US" dirty="0"/>
              <a:t>Citi Bike website</a:t>
            </a:r>
          </a:p>
          <a:p>
            <a:pPr lvl="1" algn="just"/>
            <a:r>
              <a:rPr lang="en-US" u="sng" dirty="0">
                <a:hlinkClick r:id="rId3"/>
              </a:rPr>
              <a:t>https://www.citibikenyc.com/system-data</a:t>
            </a:r>
            <a:endParaRPr lang="en-US" dirty="0"/>
          </a:p>
          <a:p>
            <a:pPr algn="just"/>
            <a:r>
              <a:rPr lang="en-US" dirty="0"/>
              <a:t>Spreadsheet of monthly trips</a:t>
            </a:r>
          </a:p>
          <a:p>
            <a:pPr lvl="1" algn="just"/>
            <a:r>
              <a:rPr lang="en-US" dirty="0"/>
              <a:t>201807-citibike-tripdata.csv</a:t>
            </a:r>
          </a:p>
          <a:p>
            <a:pPr algn="just"/>
            <a:endParaRPr lang="en-US" u="sng" dirty="0">
              <a:hlinkClick r:id="rId3"/>
            </a:endParaRPr>
          </a:p>
          <a:p>
            <a:pPr marL="0" indent="0" algn="just">
              <a:buNone/>
            </a:pPr>
            <a:endParaRPr lang="en-US" u="sng" dirty="0">
              <a:hlinkClick r:id="rId3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50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of Citi Bike Stations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72339-3354-4D63-9FCB-379EE2D0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1783483"/>
            <a:ext cx="8280400" cy="44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Excerpt of Data Spreadsheet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36015-F115-495A-95BC-8C88E0B2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1994"/>
            <a:ext cx="10302240" cy="34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2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64F95D-B3EA-4666-AAFD-367186A68FD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Choose a start station, and analyze the data relative to past trips starting from that station: </a:t>
            </a:r>
          </a:p>
          <a:p>
            <a:pPr lvl="1" algn="just"/>
            <a:r>
              <a:rPr lang="en-US" dirty="0"/>
              <a:t>Convert the data spreadsheet into a Pandas data frame, select only rows with chosen station as starting point</a:t>
            </a:r>
          </a:p>
          <a:p>
            <a:pPr lvl="1" algn="just"/>
            <a:r>
              <a:rPr lang="en-US" dirty="0"/>
              <a:t>Clean-up data, remove features/columns that aren’t relevant, convert categorical variables</a:t>
            </a:r>
          </a:p>
          <a:p>
            <a:pPr lvl="1" algn="just"/>
            <a:r>
              <a:rPr lang="en-US" dirty="0"/>
              <a:t>Check if there’s correlation between the selected features</a:t>
            </a:r>
          </a:p>
          <a:p>
            <a:pPr algn="just"/>
            <a:r>
              <a:rPr lang="en-US" dirty="0"/>
              <a:t>Use geographical coordinates of the end stations and Foursquare to explore the area around these stations</a:t>
            </a:r>
          </a:p>
          <a:p>
            <a:pPr algn="just"/>
            <a:r>
              <a:rPr lang="en-US" dirty="0"/>
              <a:t>Use </a:t>
            </a:r>
            <a:r>
              <a:rPr lang="en-US" dirty="0" err="1"/>
              <a:t>kMeans</a:t>
            </a:r>
            <a:r>
              <a:rPr lang="en-US" dirty="0"/>
              <a:t> to cluster the end stations and find common elements</a:t>
            </a:r>
          </a:p>
          <a:p>
            <a:pPr algn="just"/>
            <a:endParaRPr lang="en-US" u="sng" dirty="0">
              <a:hlinkClick r:id="rId2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US" u="sng" dirty="0">
              <a:hlinkClick r:id="rId2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2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Input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B55B0-CF9E-4A47-8669-7061B3E8646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Trips data of July 2018 </a:t>
            </a:r>
          </a:p>
          <a:p>
            <a:pPr algn="just"/>
            <a:r>
              <a:rPr lang="en-US" dirty="0"/>
              <a:t>Start station: </a:t>
            </a:r>
          </a:p>
          <a:p>
            <a:pPr lvl="1" algn="just"/>
            <a:r>
              <a:rPr lang="en-US" dirty="0"/>
              <a:t>Name: Clinton Ave &amp; Flushing Ave</a:t>
            </a:r>
          </a:p>
          <a:p>
            <a:pPr lvl="1" algn="just"/>
            <a:r>
              <a:rPr lang="en-US" dirty="0"/>
              <a:t>ID: 343</a:t>
            </a:r>
          </a:p>
          <a:p>
            <a:pPr lvl="1" algn="just"/>
            <a:r>
              <a:rPr lang="en-US" dirty="0"/>
              <a:t>Latitude, Longitude: 40.69794, -73.96986848</a:t>
            </a:r>
          </a:p>
          <a:p>
            <a:pPr lvl="1" algn="just"/>
            <a:r>
              <a:rPr lang="en-US" dirty="0"/>
              <a:t>887 total trips </a:t>
            </a:r>
          </a:p>
          <a:p>
            <a:pPr algn="just"/>
            <a:r>
              <a:rPr lang="en-US" dirty="0"/>
              <a:t>Only most travelled to stations are considered (at least 5 trips in the month), 42 in this case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u="sng" dirty="0">
              <a:hlinkClick r:id="rId2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9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Map of Start &amp; Destinations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33F63-7F10-490A-9C6D-4E3161CF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1767067"/>
            <a:ext cx="8772939" cy="43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1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A24AA-42DF-4C2E-A8CE-7A8042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Data Clean-up &amp;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3021F-5C35-45DC-821D-2E391547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21" y="1248811"/>
            <a:ext cx="9250432" cy="1907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4BAFE-9D58-42FD-96CB-C0B32B7B7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3429000"/>
            <a:ext cx="3498215" cy="3170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41716-BF5C-49F0-972A-BBE5B9F28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160" y="3380290"/>
            <a:ext cx="3674427" cy="33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1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8523</TotalTime>
  <Words>483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Bike trip planning in NYC using Foursquare and Machine Learning techniques</vt:lpstr>
      <vt:lpstr>Objective</vt:lpstr>
      <vt:lpstr>Sources of Data </vt:lpstr>
      <vt:lpstr>Map of Citi Bike Stations</vt:lpstr>
      <vt:lpstr>Excerpt of Data Spreadsheet</vt:lpstr>
      <vt:lpstr>Methodology </vt:lpstr>
      <vt:lpstr>Example – Input Data</vt:lpstr>
      <vt:lpstr>Example – Map of Start &amp; Destinations</vt:lpstr>
      <vt:lpstr>Example – Data Clean-up &amp; Wrangling</vt:lpstr>
      <vt:lpstr>Example – Data for Clustering</vt:lpstr>
      <vt:lpstr>Example – Map of Clustering Results</vt:lpstr>
      <vt:lpstr>Conclusions (1)</vt:lpstr>
      <vt:lpstr>Conclusions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Silvia</dc:creator>
  <cp:lastModifiedBy>Silvia</cp:lastModifiedBy>
  <cp:revision>28</cp:revision>
  <dcterms:created xsi:type="dcterms:W3CDTF">2018-10-29T03:46:39Z</dcterms:created>
  <dcterms:modified xsi:type="dcterms:W3CDTF">2018-11-04T01:50:00Z</dcterms:modified>
</cp:coreProperties>
</file>